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 id="2147483753"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9" d="100"/>
          <a:sy n="69" d="100"/>
        </p:scale>
        <p:origin x="-654"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xmlns=""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5CE951E3-0794-422C-AF76-0AD4A7FB19EB}"/>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a:extLst>
              <a:ext uri="{FF2B5EF4-FFF2-40B4-BE49-F238E27FC236}">
                <a16:creationId xmlns:a16="http://schemas.microsoft.com/office/drawing/2014/main" xmlns=""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57AC4D4-C4EE-4624-A329-C608A1D5AFE1}"/>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56886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xmlns=""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D48EA59-A1BC-48B7-9495-6D5C6035B14B}"/>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a:extLst>
              <a:ext uri="{FF2B5EF4-FFF2-40B4-BE49-F238E27FC236}">
                <a16:creationId xmlns:a16="http://schemas.microsoft.com/office/drawing/2014/main" xmlns=""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2C2D00B-4207-4720-8C68-605CAFDD5CA2}"/>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3727443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82BA5FF-4919-4FF8-9C04-06CE156B762F}"/>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a:extLst>
              <a:ext uri="{FF2B5EF4-FFF2-40B4-BE49-F238E27FC236}">
                <a16:creationId xmlns:a16="http://schemas.microsoft.com/office/drawing/2014/main" xmlns=""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EC6CD1-EE5E-42EF-B76D-BB803BA6AB5E}"/>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274827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19CEECF-A221-4ECC-AD9C-E197D516D24C}"/>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a:extLst>
              <a:ext uri="{FF2B5EF4-FFF2-40B4-BE49-F238E27FC236}">
                <a16:creationId xmlns:a16="http://schemas.microsoft.com/office/drawing/2014/main" xmlns=""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7B47FB7-77F0-4C43-B81E-D04B31C953DA}"/>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521295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189118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3245336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198163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1021359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04E684-10F4-4CC3-A0B9-F03AA7BE37CF}" type="datetimeFigureOut">
              <a:rPr lang="en-US" smtClean="0"/>
              <a:pPr/>
              <a:t>4/8/2022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7454317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04E684-10F4-4CC3-A0B9-F03AA7BE37CF}" type="datetimeFigureOut">
              <a:rPr lang="en-US" smtClean="0"/>
              <a:pPr/>
              <a:t>4/8/2022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229592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4E684-10F4-4CC3-A0B9-F03AA7BE37CF}" type="datetimeFigureOut">
              <a:rPr lang="en-US" smtClean="0"/>
              <a:pPr/>
              <a:t>4/8/2022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3938890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xmlns=""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xmlns=""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70BAE770-8363-44CD-8A22-AB26C5C5361B}"/>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a:extLst>
              <a:ext uri="{FF2B5EF4-FFF2-40B4-BE49-F238E27FC236}">
                <a16:creationId xmlns:a16="http://schemas.microsoft.com/office/drawing/2014/main" xmlns=""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63428F0-E5C2-42A1-AB2F-1A19FFAD19CF}"/>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3337886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440038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5911780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0860420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1811892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31644236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41896371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04E684-10F4-4CC3-A0B9-F03AA7BE37CF}" type="datetimeFigureOut">
              <a:rPr lang="en-US" smtClean="0"/>
              <a:pPr/>
              <a:t>4/8/2022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41156527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04E684-10F4-4CC3-A0B9-F03AA7BE37CF}" type="datetimeFigureOut">
              <a:rPr lang="en-US" smtClean="0"/>
              <a:pPr/>
              <a:t>4/8/2022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40370689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14984970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1743025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xmlns=""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xmlns=""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793FB3F-D2A6-4919-B57B-C08861D46303}"/>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5" name="Footer Placeholder 4">
            <a:extLst>
              <a:ext uri="{FF2B5EF4-FFF2-40B4-BE49-F238E27FC236}">
                <a16:creationId xmlns:a16="http://schemas.microsoft.com/office/drawing/2014/main" xmlns=""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F8C28D-1479-4F15-B906-0AEBBCCA8CFA}"/>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3798117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xmlns=""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xmlns=""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034240FE-0C6A-47E9-9B0A-7B3C60877372}"/>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a:extLst>
              <a:ext uri="{FF2B5EF4-FFF2-40B4-BE49-F238E27FC236}">
                <a16:creationId xmlns:a16="http://schemas.microsoft.com/office/drawing/2014/main" xmlns=""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6FA7B1D-FEDD-4E29-A352-29E5F498B323}"/>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1223673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xmlns=""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xmlns=""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2AA4E5D6-7075-4584-BD43-D966F0B58E6D}"/>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8" name="Footer Placeholder 7">
            <a:extLst>
              <a:ext uri="{FF2B5EF4-FFF2-40B4-BE49-F238E27FC236}">
                <a16:creationId xmlns:a16="http://schemas.microsoft.com/office/drawing/2014/main" xmlns=""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AD250E7-8A73-449C-A140-A2A2582D7F33}"/>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3236469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xmlns=""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DA33410F-8A90-47F6-BD39-4AC0E4358351}"/>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4" name="Footer Placeholder 3">
            <a:extLst>
              <a:ext uri="{FF2B5EF4-FFF2-40B4-BE49-F238E27FC236}">
                <a16:creationId xmlns:a16="http://schemas.microsoft.com/office/drawing/2014/main" xmlns=""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4E25320-A12F-4F3E-8EC9-11292FF36BEA}"/>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82494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1C9756B-145D-4BA8-AA43-904C1E7CB86D}"/>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3" name="Footer Placeholder 2">
            <a:extLst>
              <a:ext uri="{FF2B5EF4-FFF2-40B4-BE49-F238E27FC236}">
                <a16:creationId xmlns:a16="http://schemas.microsoft.com/office/drawing/2014/main" xmlns=""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88226C9-C193-4B47-9717-4BC86C9092C7}"/>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13920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xmlns=""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xmlns="" id="{71C9756B-145D-4BA8-AA43-904C1E7CB86D}"/>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3" name="Footer Placeholder 2">
            <a:extLst>
              <a:ext uri="{FF2B5EF4-FFF2-40B4-BE49-F238E27FC236}">
                <a16:creationId xmlns:a16="http://schemas.microsoft.com/office/drawing/2014/main" xmlns=""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88226C9-C193-4B47-9717-4BC86C9092C7}"/>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377559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xmlns=""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xmlns=""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xmlns=""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C33534F-EA91-4A50-B0F6-10D689E458EF}"/>
              </a:ext>
            </a:extLst>
          </p:cNvPr>
          <p:cNvSpPr>
            <a:spLocks noGrp="1"/>
          </p:cNvSpPr>
          <p:nvPr>
            <p:ph type="dt" sz="half" idx="10"/>
          </p:nvPr>
        </p:nvSpPr>
        <p:spPr/>
        <p:txBody>
          <a:bodyPr/>
          <a:lstStyle/>
          <a:p>
            <a:fld id="{3C04E684-10F4-4CC3-A0B9-F03AA7BE37CF}" type="datetimeFigureOut">
              <a:rPr lang="en-US" smtClean="0"/>
              <a:pPr/>
              <a:t>4/8/2022</a:t>
            </a:fld>
            <a:endParaRPr lang="en-US"/>
          </a:p>
        </p:txBody>
      </p:sp>
      <p:sp>
        <p:nvSpPr>
          <p:cNvPr id="6" name="Footer Placeholder 5">
            <a:extLst>
              <a:ext uri="{FF2B5EF4-FFF2-40B4-BE49-F238E27FC236}">
                <a16:creationId xmlns:a16="http://schemas.microsoft.com/office/drawing/2014/main" xmlns=""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xmlns="" id="{910B6EE2-78A1-4D01-87BE-A1487FBD271F}"/>
              </a:ext>
            </a:extLst>
          </p:cNvPr>
          <p:cNvSpPr>
            <a:spLocks noGrp="1"/>
          </p:cNvSpPr>
          <p:nvPr>
            <p:ph type="sldNum" sz="quarter" idx="12"/>
          </p:nvPr>
        </p:nvSpPr>
        <p:spPr/>
        <p:txBody>
          <a:body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1944708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pPr/>
              <a:t>4/8/2022</a:t>
            </a:fld>
            <a:endParaRPr lang="en-US"/>
          </a:p>
        </p:txBody>
      </p:sp>
      <p:sp>
        <p:nvSpPr>
          <p:cNvPr id="5" name="Footer Placeholder 4">
            <a:extLst>
              <a:ext uri="{FF2B5EF4-FFF2-40B4-BE49-F238E27FC236}">
                <a16:creationId xmlns:a16="http://schemas.microsoft.com/office/drawing/2014/main" xmlns=""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284712150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45" r:id="rId6"/>
    <p:sldLayoutId id="2147483740" r:id="rId7"/>
    <p:sldLayoutId id="2147483741" r:id="rId8"/>
    <p:sldLayoutId id="2147483742" r:id="rId9"/>
    <p:sldLayoutId id="2147483743" r:id="rId10"/>
    <p:sldLayoutId id="2147483744" r:id="rId11"/>
    <p:sldLayoutId id="2147483746"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C04E684-10F4-4CC3-A0B9-F03AA7BE37CF}" type="datetimeFigureOut">
              <a:rPr lang="en-US" smtClean="0"/>
              <a:pPr/>
              <a:t>4/8/2022</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1845F5A-061D-4825-9AE9-D7794091C6CF}" type="slidenum">
              <a:rPr lang="en-US" smtClean="0"/>
              <a:pPr/>
              <a:t>‹#›</a:t>
            </a:fld>
            <a:endParaRPr lang="en-US"/>
          </a:p>
        </p:txBody>
      </p:sp>
    </p:spTree>
    <p:extLst>
      <p:ext uri="{BB962C8B-B14F-4D97-AF65-F5344CB8AC3E}">
        <p14:creationId xmlns:p14="http://schemas.microsoft.com/office/powerpoint/2010/main" xmlns="" val="1197768143"/>
      </p:ext>
    </p:extLst>
  </p:cSld>
  <p:clrMap bg1="dk1" tx1="lt1" bg2="dk2" tx2="lt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 id="2147483770"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pic>
        <p:nvPicPr>
          <p:cNvPr id="4" name="Picture 3" descr="The surface of the water with ripple">
            <a:extLst>
              <a:ext uri="{FF2B5EF4-FFF2-40B4-BE49-F238E27FC236}">
                <a16:creationId xmlns:a16="http://schemas.microsoft.com/office/drawing/2014/main" xmlns="" id="{EB49B004-54BA-6312-0897-DE1FCC868C7C}"/>
              </a:ext>
            </a:extLst>
          </p:cNvPr>
          <p:cNvPicPr>
            <a:picLocks noChangeAspect="1"/>
          </p:cNvPicPr>
          <p:nvPr/>
        </p:nvPicPr>
        <p:blipFill rotWithShape="1">
          <a:blip r:embed="rId3" cstate="print">
            <a:alphaModFix amt="35000"/>
            <a:grayscl/>
          </a:blip>
          <a:srcRect/>
          <a:stretch/>
        </p:blipFill>
        <p:spPr>
          <a:xfrm>
            <a:off x="20" y="10"/>
            <a:ext cx="12191980" cy="6857990"/>
          </a:xfrm>
          <a:prstGeom prst="rect">
            <a:avLst/>
          </a:prstGeom>
        </p:spPr>
      </p:pic>
      <p:sp>
        <p:nvSpPr>
          <p:cNvPr id="9" name="Rectangle 8">
            <a:extLst>
              <a:ext uri="{FF2B5EF4-FFF2-40B4-BE49-F238E27FC236}">
                <a16:creationId xmlns:a16="http://schemas.microsoft.com/office/drawing/2014/main" xmlns="" id="{FC23C8D4-BD3D-4473-B3D0-89011586BE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gradFill flip="none" rotWithShape="1">
            <a:gsLst>
              <a:gs pos="32000">
                <a:schemeClr val="bg2">
                  <a:lumMod val="75000"/>
                  <a:alpha val="5000"/>
                </a:schemeClr>
              </a:gs>
              <a:gs pos="100000">
                <a:schemeClr val="bg2">
                  <a:lumMod val="40000"/>
                </a:schemeClr>
              </a:gs>
            </a:gsLst>
            <a:path path="circle">
              <a:fillToRect l="50000" t="5000" r="50000" b="95000"/>
            </a:path>
            <a:tileRect/>
          </a:gra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xmlns="" id="{BAE33B5D-FD63-4BD5-B273-A3D12CA17672}"/>
              </a:ext>
            </a:extLst>
          </p:cNvPr>
          <p:cNvSpPr>
            <a:spLocks noGrp="1"/>
          </p:cNvSpPr>
          <p:nvPr>
            <p:ph type="ctrTitle"/>
          </p:nvPr>
        </p:nvSpPr>
        <p:spPr>
          <a:xfrm>
            <a:off x="1595269" y="1122363"/>
            <a:ext cx="9001462" cy="2387600"/>
          </a:xfrm>
        </p:spPr>
        <p:txBody>
          <a:bodyPr>
            <a:normAutofit/>
          </a:bodyPr>
          <a:lstStyle/>
          <a:p>
            <a:r>
              <a:rPr lang="en-US" sz="3000"/>
              <a:t>Review progress report regarding the translation of the book Alcoholics Anonymous (Fourth Edition) into plain and simple language</a:t>
            </a:r>
            <a:endParaRPr lang="en-UM" sz="3000"/>
          </a:p>
        </p:txBody>
      </p:sp>
      <p:sp>
        <p:nvSpPr>
          <p:cNvPr id="3" name="Subtitle 2">
            <a:extLst>
              <a:ext uri="{FF2B5EF4-FFF2-40B4-BE49-F238E27FC236}">
                <a16:creationId xmlns:a16="http://schemas.microsoft.com/office/drawing/2014/main" xmlns="" id="{49C8D4B1-41DB-4ECF-A2B1-E1B138EBEA29}"/>
              </a:ext>
            </a:extLst>
          </p:cNvPr>
          <p:cNvSpPr>
            <a:spLocks noGrp="1"/>
          </p:cNvSpPr>
          <p:nvPr>
            <p:ph type="subTitle" idx="1"/>
          </p:nvPr>
        </p:nvSpPr>
        <p:spPr>
          <a:xfrm>
            <a:off x="1595269" y="3602038"/>
            <a:ext cx="9001462" cy="1655762"/>
          </a:xfrm>
        </p:spPr>
        <p:txBody>
          <a:bodyPr>
            <a:normAutofit/>
          </a:bodyPr>
          <a:lstStyle/>
          <a:p>
            <a:r>
              <a:rPr lang="en-US" i="1">
                <a:latin typeface="Elephant" panose="02020904090505020303" pitchFamily="18" charset="0"/>
              </a:rPr>
              <a:t>Inform the Delegate 2022</a:t>
            </a:r>
            <a:endParaRPr lang="en-UM" i="1">
              <a:latin typeface="Elephant" panose="02020904090505020303" pitchFamily="18" charset="0"/>
            </a:endParaRPr>
          </a:p>
        </p:txBody>
      </p:sp>
    </p:spTree>
    <p:extLst>
      <p:ext uri="{BB962C8B-B14F-4D97-AF65-F5344CB8AC3E}">
        <p14:creationId xmlns:p14="http://schemas.microsoft.com/office/powerpoint/2010/main" xmlns="" val="377801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9AB4FD2-32AC-4262-876D-ABC9B57769E9}"/>
              </a:ext>
            </a:extLst>
          </p:cNvPr>
          <p:cNvSpPr>
            <a:spLocks noGrp="1"/>
          </p:cNvSpPr>
          <p:nvPr>
            <p:ph type="title"/>
          </p:nvPr>
        </p:nvSpPr>
        <p:spPr>
          <a:xfrm>
            <a:off x="913795" y="264901"/>
            <a:ext cx="10187593" cy="1592186"/>
          </a:xfrm>
        </p:spPr>
        <p:txBody>
          <a:bodyPr>
            <a:normAutofit/>
          </a:bodyPr>
          <a:lstStyle/>
          <a:p>
            <a:r>
              <a:rPr lang="en-US" sz="2000" dirty="0"/>
              <a:t>1. TLC seek shared experience through the Delegates, also encouraging broad Fellowship feedback (perhaps via the Meeting Guide app) regarding which of the following options are most in keeping with the needs of wishes of the Fellowship:</a:t>
            </a:r>
            <a:endParaRPr lang="en-UM" sz="2000" dirty="0"/>
          </a:p>
        </p:txBody>
      </p:sp>
      <p:sp>
        <p:nvSpPr>
          <p:cNvPr id="5" name="Text Placeholder 4">
            <a:extLst>
              <a:ext uri="{FF2B5EF4-FFF2-40B4-BE49-F238E27FC236}">
                <a16:creationId xmlns:a16="http://schemas.microsoft.com/office/drawing/2014/main" xmlns="" id="{913F4680-D6BA-48CB-B8F8-A960BB5DFEAB}"/>
              </a:ext>
            </a:extLst>
          </p:cNvPr>
          <p:cNvSpPr>
            <a:spLocks noGrp="1"/>
          </p:cNvSpPr>
          <p:nvPr>
            <p:ph type="body" sz="half" idx="2"/>
          </p:nvPr>
        </p:nvSpPr>
        <p:spPr>
          <a:xfrm>
            <a:off x="600075" y="2071688"/>
            <a:ext cx="10644189" cy="4129087"/>
          </a:xfrm>
        </p:spPr>
        <p:txBody>
          <a:bodyPr>
            <a:normAutofit fontScale="92500" lnSpcReduction="10000"/>
          </a:bodyPr>
          <a:lstStyle/>
          <a:p>
            <a:pPr algn="l"/>
            <a:r>
              <a:rPr lang="en-US" sz="2000" dirty="0"/>
              <a:t>Option 1 - Take no action, as suggested by the 1985 advisory action which reaffirmed previous Conference actions that there was no need for a Step study guide. </a:t>
            </a:r>
          </a:p>
          <a:p>
            <a:pPr algn="l"/>
            <a:r>
              <a:rPr lang="en-US" sz="2000" dirty="0"/>
              <a:t>Option 2 - Turn to the Grapevine and leverage its ample archive of articles on practicing the Steps to show variation in approach and style. Future Grapevine podcasts could serve a supplemental role and help enrich this effort. </a:t>
            </a:r>
          </a:p>
          <a:p>
            <a:pPr algn="l"/>
            <a:r>
              <a:rPr lang="en-US" sz="2000" dirty="0"/>
              <a:t>Option 3 – Create a General Service Conference approved study guide workbook to aid in studying the Twelve Steps. Possibly with inclusion of the Twelve Traditions and Twelve Concepts. </a:t>
            </a:r>
          </a:p>
          <a:p>
            <a:pPr algn="l"/>
            <a:endParaRPr lang="en-US" sz="2000" dirty="0"/>
          </a:p>
          <a:p>
            <a:pPr algn="l"/>
            <a:r>
              <a:rPr lang="en-US" sz="2000" dirty="0"/>
              <a:t>Note: We envision Options 2 and 3 to primarily be a print-based product, with the potential of supporting and/or companion material via digital, video, and/or podcast.</a:t>
            </a:r>
            <a:endParaRPr lang="en-UM" sz="2000" dirty="0"/>
          </a:p>
        </p:txBody>
      </p:sp>
    </p:spTree>
    <p:extLst>
      <p:ext uri="{BB962C8B-B14F-4D97-AF65-F5344CB8AC3E}">
        <p14:creationId xmlns:p14="http://schemas.microsoft.com/office/powerpoint/2010/main" xmlns="" val="76856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1271D1-AA61-4305-81A2-3857C327319D}"/>
              </a:ext>
            </a:extLst>
          </p:cNvPr>
          <p:cNvSpPr>
            <a:spLocks noGrp="1"/>
          </p:cNvSpPr>
          <p:nvPr>
            <p:ph type="title"/>
          </p:nvPr>
        </p:nvSpPr>
        <p:spPr/>
        <p:txBody>
          <a:bodyPr/>
          <a:lstStyle/>
          <a:p>
            <a:r>
              <a:rPr lang="en-US" dirty="0"/>
              <a:t>2. TLC forward an agenda item to consider these 3 options to the 73rd GSC for their consideration or action, and that the Fellowship feedback received be included with any other background material required to support an informed group conscience</a:t>
            </a:r>
            <a:endParaRPr lang="en-UM" dirty="0"/>
          </a:p>
        </p:txBody>
      </p:sp>
      <p:sp>
        <p:nvSpPr>
          <p:cNvPr id="3" name="Text Placeholder 2">
            <a:extLst>
              <a:ext uri="{FF2B5EF4-FFF2-40B4-BE49-F238E27FC236}">
                <a16:creationId xmlns:a16="http://schemas.microsoft.com/office/drawing/2014/main" xmlns="" id="{F79F4ABD-F553-4258-B8B3-8230FC21CB5D}"/>
              </a:ext>
            </a:extLst>
          </p:cNvPr>
          <p:cNvSpPr>
            <a:spLocks noGrp="1"/>
          </p:cNvSpPr>
          <p:nvPr>
            <p:ph type="body" sz="half" idx="2"/>
          </p:nvPr>
        </p:nvSpPr>
        <p:spPr/>
        <p:txBody>
          <a:bodyPr/>
          <a:lstStyle/>
          <a:p>
            <a:endParaRPr lang="en-UM"/>
          </a:p>
        </p:txBody>
      </p:sp>
    </p:spTree>
    <p:extLst>
      <p:ext uri="{BB962C8B-B14F-4D97-AF65-F5344CB8AC3E}">
        <p14:creationId xmlns:p14="http://schemas.microsoft.com/office/powerpoint/2010/main" xmlns="" val="4066764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xmlns="" id="{70068059-9097-4F05-BA38-CDD7DBF773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xmlns="" id="{E164A015-EDB3-4688-8B77-9255305411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4551035"/>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xmlns="" id="{88DDD4AF-3A49-4CC0-A3D2-9C90805C16A6}"/>
              </a:ext>
            </a:extLst>
          </p:cNvPr>
          <p:cNvSpPr>
            <a:spLocks noGrp="1"/>
          </p:cNvSpPr>
          <p:nvPr>
            <p:ph type="title"/>
          </p:nvPr>
        </p:nvSpPr>
        <p:spPr>
          <a:xfrm>
            <a:off x="913794" y="643467"/>
            <a:ext cx="9600217" cy="3585834"/>
          </a:xfrm>
        </p:spPr>
        <p:txBody>
          <a:bodyPr vert="horz" lIns="91440" tIns="45720" rIns="91440" bIns="45720" rtlCol="0" anchor="b">
            <a:normAutofit/>
          </a:bodyPr>
          <a:lstStyle/>
          <a:p>
            <a:pPr algn="l"/>
            <a:r>
              <a:rPr lang="en-US" dirty="0"/>
              <a:t>Mahalo Area 17 Trusted </a:t>
            </a:r>
            <a:r>
              <a:rPr lang="en-US" dirty="0" err="1"/>
              <a:t>servents</a:t>
            </a:r>
            <a:r>
              <a:rPr lang="en-US" dirty="0"/>
              <a:t/>
            </a:r>
            <a:br>
              <a:rPr lang="en-US" dirty="0"/>
            </a:br>
            <a:r>
              <a:rPr lang="en-US" dirty="0"/>
              <a:t/>
            </a:r>
            <a:br>
              <a:rPr lang="en-US" dirty="0"/>
            </a:br>
            <a:r>
              <a:rPr lang="en-US" dirty="0"/>
              <a:t>Tommy G.</a:t>
            </a:r>
            <a:br>
              <a:rPr lang="en-US" dirty="0"/>
            </a:br>
            <a:r>
              <a:rPr lang="en-US"/>
              <a:t>Alternate Delegate</a:t>
            </a:r>
            <a:r>
              <a:rPr lang="en-US" dirty="0"/>
              <a:t/>
            </a:r>
            <a:br>
              <a:rPr lang="en-US" dirty="0"/>
            </a:br>
            <a:r>
              <a:rPr lang="en-US" dirty="0"/>
              <a:t>Area 17</a:t>
            </a:r>
            <a:br>
              <a:rPr lang="en-US" dirty="0"/>
            </a:br>
            <a:r>
              <a:rPr lang="en-US" dirty="0"/>
              <a:t>panel 71</a:t>
            </a:r>
          </a:p>
        </p:txBody>
      </p:sp>
    </p:spTree>
    <p:extLst>
      <p:ext uri="{BB962C8B-B14F-4D97-AF65-F5344CB8AC3E}">
        <p14:creationId xmlns:p14="http://schemas.microsoft.com/office/powerpoint/2010/main" xmlns="" val="266645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8AD5DDF1-9B91-4D40-B9CD-ABCF24E4EA66}"/>
              </a:ext>
            </a:extLst>
          </p:cNvPr>
          <p:cNvSpPr>
            <a:spLocks noGrp="1"/>
          </p:cNvSpPr>
          <p:nvPr>
            <p:ph type="title"/>
          </p:nvPr>
        </p:nvSpPr>
        <p:spPr/>
        <p:txBody>
          <a:bodyPr>
            <a:normAutofit fontScale="90000"/>
          </a:bodyPr>
          <a:lstStyle/>
          <a:p>
            <a:r>
              <a:rPr lang="en-US" dirty="0"/>
              <a:t>The Big Book                 Excerpt</a:t>
            </a:r>
            <a:br>
              <a:rPr lang="en-US" dirty="0"/>
            </a:br>
            <a:r>
              <a:rPr lang="en-US" dirty="0"/>
              <a:t>                                               (Raw Sample)</a:t>
            </a:r>
            <a:endParaRPr lang="en-UM" dirty="0"/>
          </a:p>
        </p:txBody>
      </p:sp>
      <p:sp>
        <p:nvSpPr>
          <p:cNvPr id="5" name="Content Placeholder 4">
            <a:extLst>
              <a:ext uri="{FF2B5EF4-FFF2-40B4-BE49-F238E27FC236}">
                <a16:creationId xmlns:a16="http://schemas.microsoft.com/office/drawing/2014/main" xmlns="" id="{12B2B481-B98C-4690-9192-2F7236D895E4}"/>
              </a:ext>
            </a:extLst>
          </p:cNvPr>
          <p:cNvSpPr>
            <a:spLocks noGrp="1"/>
          </p:cNvSpPr>
          <p:nvPr>
            <p:ph sz="half" idx="1"/>
          </p:nvPr>
        </p:nvSpPr>
        <p:spPr/>
        <p:txBody>
          <a:bodyPr>
            <a:noAutofit/>
          </a:bodyPr>
          <a:lstStyle/>
          <a:p>
            <a:r>
              <a:rPr lang="en-US" sz="1800" dirty="0"/>
              <a:t>We believe, and so suggested a few years ago, that the action of alcohol on these chronic alcoholics is the manifestation of an allergy; that the phenomenon of craving is limited to this class and never occurs in the average temperate drinker. These allergic types can never safely use alcohol in any form at all; and once having formed the habit and found they cannot break it, once having lost their self-confidence, their reliance upon things human, their problems pile up on them and become astonishingly difficult to solve.</a:t>
            </a:r>
            <a:endParaRPr lang="en-UM" sz="1800" dirty="0"/>
          </a:p>
        </p:txBody>
      </p:sp>
      <p:sp>
        <p:nvSpPr>
          <p:cNvPr id="6" name="Content Placeholder 5">
            <a:extLst>
              <a:ext uri="{FF2B5EF4-FFF2-40B4-BE49-F238E27FC236}">
                <a16:creationId xmlns:a16="http://schemas.microsoft.com/office/drawing/2014/main" xmlns="" id="{8D5A8BF4-2213-4F9C-BE78-9CB34B56DC57}"/>
              </a:ext>
            </a:extLst>
          </p:cNvPr>
          <p:cNvSpPr>
            <a:spLocks noGrp="1"/>
          </p:cNvSpPr>
          <p:nvPr>
            <p:ph sz="half" idx="2"/>
          </p:nvPr>
        </p:nvSpPr>
        <p:spPr>
          <a:xfrm>
            <a:off x="6272213" y="2011680"/>
            <a:ext cx="5500687" cy="3860483"/>
          </a:xfrm>
        </p:spPr>
        <p:txBody>
          <a:bodyPr>
            <a:noAutofit/>
          </a:bodyPr>
          <a:lstStyle/>
          <a:p>
            <a:r>
              <a:rPr lang="en-US" sz="1600" dirty="0"/>
              <a:t>We believe that alcohol affects chronic alcoholics differently than it affects average drinkers. It interacts with their bodies almost like an allergy, forcing them to behave in unusual and unpredictable ways. The intense cravings that chronic alcoholics experience almost never happen for occasional drinkers. For anyone with this alcohol “allergy,” though, cravings may be constant and hard to control. This means chronic alcoholics can never safely use alcohol in any form at all. Once they have experienced alcohol’s affects, they will form a drinking habit quickly and struggle to stop. They will lose </a:t>
            </a:r>
            <a:r>
              <a:rPr lang="en-US" sz="1600" dirty="0" err="1"/>
              <a:t>selfconfidence</a:t>
            </a:r>
            <a:r>
              <a:rPr lang="en-US" sz="1600" dirty="0"/>
              <a:t>, neglect their relationships, and watch their problems pile up, feeling totally unable to solve them. </a:t>
            </a:r>
            <a:endParaRPr lang="en-UM" sz="1600" dirty="0"/>
          </a:p>
        </p:txBody>
      </p:sp>
    </p:spTree>
    <p:extLst>
      <p:ext uri="{BB962C8B-B14F-4D97-AF65-F5344CB8AC3E}">
        <p14:creationId xmlns:p14="http://schemas.microsoft.com/office/powerpoint/2010/main" xmlns="" val="161326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00A2B8-1484-4D16-87D4-E4917904B016}"/>
              </a:ext>
            </a:extLst>
          </p:cNvPr>
          <p:cNvSpPr>
            <a:spLocks noGrp="1"/>
          </p:cNvSpPr>
          <p:nvPr>
            <p:ph type="title"/>
          </p:nvPr>
        </p:nvSpPr>
        <p:spPr>
          <a:xfrm>
            <a:off x="0" y="600075"/>
            <a:ext cx="11350283" cy="1321559"/>
          </a:xfrm>
        </p:spPr>
        <p:txBody>
          <a:bodyPr/>
          <a:lstStyle/>
          <a:p>
            <a:r>
              <a:rPr kumimoji="0" lang="en-US" sz="31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The Big Book                 Excerpt</a:t>
            </a:r>
            <a:br>
              <a:rPr kumimoji="0" lang="en-US" sz="31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br>
            <a:r>
              <a:rPr kumimoji="0" lang="en-US" sz="31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                                               (Raw Sample)</a:t>
            </a:r>
            <a:endParaRPr lang="en-UM" dirty="0"/>
          </a:p>
        </p:txBody>
      </p:sp>
      <p:sp>
        <p:nvSpPr>
          <p:cNvPr id="3" name="Content Placeholder 2">
            <a:extLst>
              <a:ext uri="{FF2B5EF4-FFF2-40B4-BE49-F238E27FC236}">
                <a16:creationId xmlns:a16="http://schemas.microsoft.com/office/drawing/2014/main" xmlns="" id="{9B6643A9-F91F-463E-A864-B32ED96807D6}"/>
              </a:ext>
            </a:extLst>
          </p:cNvPr>
          <p:cNvSpPr>
            <a:spLocks noGrp="1"/>
          </p:cNvSpPr>
          <p:nvPr>
            <p:ph sz="half" idx="1"/>
          </p:nvPr>
        </p:nvSpPr>
        <p:spPr/>
        <p:txBody>
          <a:bodyPr/>
          <a:lstStyle/>
          <a:p>
            <a:r>
              <a:rPr lang="en-US" dirty="0"/>
              <a:t>Frothy emotional appeal seldom suffices.</a:t>
            </a:r>
          </a:p>
          <a:p>
            <a:endParaRPr lang="en-US" dirty="0"/>
          </a:p>
          <a:p>
            <a:r>
              <a:rPr lang="en-US" dirty="0"/>
              <a:t>And it means, of course, that we are going to talk about God. Here difficulty arises with agnostics,</a:t>
            </a:r>
            <a:endParaRPr lang="en-UM" dirty="0"/>
          </a:p>
        </p:txBody>
      </p:sp>
      <p:sp>
        <p:nvSpPr>
          <p:cNvPr id="4" name="Content Placeholder 3">
            <a:extLst>
              <a:ext uri="{FF2B5EF4-FFF2-40B4-BE49-F238E27FC236}">
                <a16:creationId xmlns:a16="http://schemas.microsoft.com/office/drawing/2014/main" xmlns="" id="{489974A6-D724-4754-B3C3-ABA46BCE3221}"/>
              </a:ext>
            </a:extLst>
          </p:cNvPr>
          <p:cNvSpPr>
            <a:spLocks noGrp="1"/>
          </p:cNvSpPr>
          <p:nvPr>
            <p:ph sz="half" idx="2"/>
          </p:nvPr>
        </p:nvSpPr>
        <p:spPr/>
        <p:txBody>
          <a:bodyPr/>
          <a:lstStyle/>
          <a:p>
            <a:r>
              <a:rPr lang="en-US" dirty="0"/>
              <a:t>Begging these people to stop drinking never helps</a:t>
            </a:r>
          </a:p>
          <a:p>
            <a:endParaRPr lang="en-US" dirty="0"/>
          </a:p>
          <a:p>
            <a:r>
              <a:rPr lang="en-US" dirty="0"/>
              <a:t>It also means that we are going to talk about God. If you aren’t sure that God exists—in other words, if you are an agnostic— this may worry you.</a:t>
            </a:r>
            <a:endParaRPr lang="en-UM" dirty="0"/>
          </a:p>
        </p:txBody>
      </p:sp>
    </p:spTree>
    <p:extLst>
      <p:ext uri="{BB962C8B-B14F-4D97-AF65-F5344CB8AC3E}">
        <p14:creationId xmlns:p14="http://schemas.microsoft.com/office/powerpoint/2010/main" xmlns="" val="105321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C79562-9BB4-4AD4-9941-8F19BFAD6302}"/>
              </a:ext>
            </a:extLst>
          </p:cNvPr>
          <p:cNvSpPr>
            <a:spLocks noGrp="1"/>
          </p:cNvSpPr>
          <p:nvPr>
            <p:ph type="title"/>
          </p:nvPr>
        </p:nvSpPr>
        <p:spPr>
          <a:xfrm>
            <a:off x="128589" y="714375"/>
            <a:ext cx="11138968" cy="1221546"/>
          </a:xfrm>
        </p:spPr>
        <p:txBody>
          <a:bodyPr>
            <a:normAutofit/>
          </a:bodyPr>
          <a:lstStyle/>
          <a:p>
            <a:r>
              <a:rPr kumimoji="0" lang="en-US" sz="36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The Big Book                 Excerpt</a:t>
            </a:r>
            <a:br>
              <a:rPr kumimoji="0" lang="en-US" sz="36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br>
            <a:r>
              <a:rPr kumimoji="0" lang="en-US" sz="36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                                               (Raw Sample)</a:t>
            </a:r>
            <a:endParaRPr lang="en-UM" dirty="0"/>
          </a:p>
        </p:txBody>
      </p:sp>
      <p:sp>
        <p:nvSpPr>
          <p:cNvPr id="3" name="Content Placeholder 2">
            <a:extLst>
              <a:ext uri="{FF2B5EF4-FFF2-40B4-BE49-F238E27FC236}">
                <a16:creationId xmlns:a16="http://schemas.microsoft.com/office/drawing/2014/main" xmlns="" id="{30FFE83D-57C7-4A50-ABF1-1C2B309A975C}"/>
              </a:ext>
            </a:extLst>
          </p:cNvPr>
          <p:cNvSpPr>
            <a:spLocks noGrp="1"/>
          </p:cNvSpPr>
          <p:nvPr>
            <p:ph sz="half" idx="1"/>
          </p:nvPr>
        </p:nvSpPr>
        <p:spPr>
          <a:xfrm>
            <a:off x="1042987" y="1785939"/>
            <a:ext cx="4976811" cy="4005262"/>
          </a:xfrm>
        </p:spPr>
        <p:txBody>
          <a:bodyPr>
            <a:noAutofit/>
          </a:bodyPr>
          <a:lstStyle/>
          <a:p>
            <a:r>
              <a:rPr lang="en-US" sz="2800" dirty="0"/>
              <a:t>Our stories disclose in a general way what we used to be like, what happened, and what we are like now. If you have decided you want what we have and are willing to go to any length to get it – then you are ready to take certain steps.</a:t>
            </a:r>
            <a:endParaRPr lang="en-UM" sz="2800" dirty="0"/>
          </a:p>
        </p:txBody>
      </p:sp>
      <p:sp>
        <p:nvSpPr>
          <p:cNvPr id="4" name="Content Placeholder 3">
            <a:extLst>
              <a:ext uri="{FF2B5EF4-FFF2-40B4-BE49-F238E27FC236}">
                <a16:creationId xmlns:a16="http://schemas.microsoft.com/office/drawing/2014/main" xmlns="" id="{16661CBC-2A70-47B4-93F6-AE556C6419BA}"/>
              </a:ext>
            </a:extLst>
          </p:cNvPr>
          <p:cNvSpPr>
            <a:spLocks noGrp="1"/>
          </p:cNvSpPr>
          <p:nvPr>
            <p:ph sz="half" idx="2"/>
          </p:nvPr>
        </p:nvSpPr>
        <p:spPr>
          <a:xfrm>
            <a:off x="6172204" y="1785939"/>
            <a:ext cx="5095353" cy="4005262"/>
          </a:xfrm>
        </p:spPr>
        <p:txBody>
          <a:bodyPr>
            <a:noAutofit/>
          </a:bodyPr>
          <a:lstStyle/>
          <a:p>
            <a:r>
              <a:rPr lang="en-US" sz="2800" dirty="0"/>
              <a:t>Many of the stories we share in this book describe the experiences that we had as AA’s founders. What we used to be like, what happened, and what we are like now. If you want what we have— and are willing to work hard to get it—then you are ready to get started.</a:t>
            </a:r>
            <a:endParaRPr lang="en-UM" sz="2800" dirty="0"/>
          </a:p>
        </p:txBody>
      </p:sp>
    </p:spTree>
    <p:extLst>
      <p:ext uri="{BB962C8B-B14F-4D97-AF65-F5344CB8AC3E}">
        <p14:creationId xmlns:p14="http://schemas.microsoft.com/office/powerpoint/2010/main" xmlns="" val="155003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106A27-7A7A-402F-9E6C-5AE0CB3478E4}"/>
              </a:ext>
            </a:extLst>
          </p:cNvPr>
          <p:cNvSpPr>
            <a:spLocks noGrp="1"/>
          </p:cNvSpPr>
          <p:nvPr>
            <p:ph type="title"/>
          </p:nvPr>
        </p:nvSpPr>
        <p:spPr>
          <a:xfrm>
            <a:off x="-228600" y="914400"/>
            <a:ext cx="11496157" cy="1021521"/>
          </a:xfrm>
        </p:spPr>
        <p:txBody>
          <a:bodyPr/>
          <a:lstStyle/>
          <a:p>
            <a:r>
              <a:rPr kumimoji="0" lang="en-US" sz="32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The Big Book                 Excerpt</a:t>
            </a:r>
            <a:br>
              <a:rPr kumimoji="0" lang="en-US" sz="32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br>
            <a:r>
              <a:rPr kumimoji="0" lang="en-US" sz="32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                                               (Raw Sample)</a:t>
            </a:r>
            <a:endParaRPr lang="en-UM" dirty="0"/>
          </a:p>
        </p:txBody>
      </p:sp>
      <p:sp>
        <p:nvSpPr>
          <p:cNvPr id="3" name="Content Placeholder 2">
            <a:extLst>
              <a:ext uri="{FF2B5EF4-FFF2-40B4-BE49-F238E27FC236}">
                <a16:creationId xmlns:a16="http://schemas.microsoft.com/office/drawing/2014/main" xmlns="" id="{A22011CB-4DF6-4412-B481-6314108681DC}"/>
              </a:ext>
            </a:extLst>
          </p:cNvPr>
          <p:cNvSpPr>
            <a:spLocks noGrp="1"/>
          </p:cNvSpPr>
          <p:nvPr>
            <p:ph sz="half" idx="1"/>
          </p:nvPr>
        </p:nvSpPr>
        <p:spPr/>
        <p:txBody>
          <a:bodyPr>
            <a:normAutofit lnSpcReduction="10000"/>
          </a:bodyPr>
          <a:lstStyle/>
          <a:p>
            <a:r>
              <a:rPr lang="en-US" dirty="0"/>
              <a:t>Many of us exclaimed, “What an order! I can’t go through with it.” Do not be discouraged. No one among us has been able to maintain anything like perfect adherence to these principles. We are not saints. The point is we are willing to grow along spiritual lines. The principles we have set down are guides to progress. We claim spiritual progress rather than spiritual perfection.</a:t>
            </a:r>
            <a:endParaRPr lang="en-UM" dirty="0"/>
          </a:p>
        </p:txBody>
      </p:sp>
      <p:sp>
        <p:nvSpPr>
          <p:cNvPr id="4" name="Content Placeholder 3">
            <a:extLst>
              <a:ext uri="{FF2B5EF4-FFF2-40B4-BE49-F238E27FC236}">
                <a16:creationId xmlns:a16="http://schemas.microsoft.com/office/drawing/2014/main" xmlns="" id="{5E22E328-AD3B-40BB-AF27-B970AD6BCA8C}"/>
              </a:ext>
            </a:extLst>
          </p:cNvPr>
          <p:cNvSpPr>
            <a:spLocks noGrp="1"/>
          </p:cNvSpPr>
          <p:nvPr>
            <p:ph sz="half" idx="2"/>
          </p:nvPr>
        </p:nvSpPr>
        <p:spPr/>
        <p:txBody>
          <a:bodyPr>
            <a:normAutofit lnSpcReduction="10000"/>
          </a:bodyPr>
          <a:lstStyle/>
          <a:p>
            <a:r>
              <a:rPr lang="en-US" dirty="0"/>
              <a:t>If this is your first time reading through these steps, they may seem difficult … or even impossible. Do not be discouraged. No one has ever carried out these steps perfectly. We are not saints. We are simply people who are willing to grow, both spiritually and personally. These principles are here to guide our progress. And our shared goal is spiritual progress, not spiritual perfection.</a:t>
            </a:r>
            <a:endParaRPr lang="en-UM" dirty="0"/>
          </a:p>
        </p:txBody>
      </p:sp>
    </p:spTree>
    <p:extLst>
      <p:ext uri="{BB962C8B-B14F-4D97-AF65-F5344CB8AC3E}">
        <p14:creationId xmlns:p14="http://schemas.microsoft.com/office/powerpoint/2010/main" xmlns="" val="138802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B61E02-94E7-448F-9F23-E32516A9145D}"/>
              </a:ext>
            </a:extLst>
          </p:cNvPr>
          <p:cNvSpPr>
            <a:spLocks noGrp="1"/>
          </p:cNvSpPr>
          <p:nvPr>
            <p:ph type="title"/>
          </p:nvPr>
        </p:nvSpPr>
        <p:spPr>
          <a:xfrm>
            <a:off x="-928687" y="571500"/>
            <a:ext cx="12196244" cy="1364421"/>
          </a:xfrm>
        </p:spPr>
        <p:txBody>
          <a:bodyPr>
            <a:normAutofit/>
          </a:bodyPr>
          <a:lstStyle/>
          <a:p>
            <a:r>
              <a:rPr kumimoji="0" lang="en-US" sz="36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The Big Book                 Excerpt</a:t>
            </a:r>
            <a:br>
              <a:rPr kumimoji="0" lang="en-US" sz="36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br>
            <a:r>
              <a:rPr kumimoji="0" lang="en-US" sz="36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                                               (Raw Sample)</a:t>
            </a:r>
            <a:endParaRPr lang="en-UM" dirty="0"/>
          </a:p>
        </p:txBody>
      </p:sp>
      <p:sp>
        <p:nvSpPr>
          <p:cNvPr id="3" name="Content Placeholder 2">
            <a:extLst>
              <a:ext uri="{FF2B5EF4-FFF2-40B4-BE49-F238E27FC236}">
                <a16:creationId xmlns:a16="http://schemas.microsoft.com/office/drawing/2014/main" xmlns="" id="{5AE007B7-007F-4446-9F66-91AF42B136ED}"/>
              </a:ext>
            </a:extLst>
          </p:cNvPr>
          <p:cNvSpPr>
            <a:spLocks noGrp="1"/>
          </p:cNvSpPr>
          <p:nvPr>
            <p:ph sz="half" idx="1"/>
          </p:nvPr>
        </p:nvSpPr>
        <p:spPr/>
        <p:txBody>
          <a:bodyPr>
            <a:noAutofit/>
          </a:bodyPr>
          <a:lstStyle/>
          <a:p>
            <a:r>
              <a:rPr lang="en-US" sz="2400" dirty="0"/>
              <a:t>In trying to make these arrangements our actor may sometimes be quite virtuous. He may be kind, considerate, patient, generous; even modest and self-sacrificing. One the other hand, he may be mean egotistical, selfish and dishonest. But as with most humans, he is more likely to have varied traits.</a:t>
            </a:r>
            <a:endParaRPr lang="en-UM" sz="2400" dirty="0"/>
          </a:p>
        </p:txBody>
      </p:sp>
      <p:sp>
        <p:nvSpPr>
          <p:cNvPr id="4" name="Content Placeholder 3">
            <a:extLst>
              <a:ext uri="{FF2B5EF4-FFF2-40B4-BE49-F238E27FC236}">
                <a16:creationId xmlns:a16="http://schemas.microsoft.com/office/drawing/2014/main" xmlns="" id="{14CB730C-A816-4426-B51C-2CC13808A95D}"/>
              </a:ext>
            </a:extLst>
          </p:cNvPr>
          <p:cNvSpPr>
            <a:spLocks noGrp="1"/>
          </p:cNvSpPr>
          <p:nvPr>
            <p:ph sz="half" idx="2"/>
          </p:nvPr>
        </p:nvSpPr>
        <p:spPr/>
        <p:txBody>
          <a:bodyPr>
            <a:normAutofit/>
          </a:bodyPr>
          <a:lstStyle/>
          <a:p>
            <a:r>
              <a:rPr lang="en-US" sz="2400" dirty="0"/>
              <a:t>And as they try their best to control all the parts and players, they may seem kind, patient, generous. On the other hand, they may seem mean, selfish, and dishonest. Since they’re human, they most likely show a mix of these traits.</a:t>
            </a:r>
            <a:endParaRPr lang="en-UM" sz="2400" dirty="0"/>
          </a:p>
        </p:txBody>
      </p:sp>
    </p:spTree>
    <p:extLst>
      <p:ext uri="{BB962C8B-B14F-4D97-AF65-F5344CB8AC3E}">
        <p14:creationId xmlns:p14="http://schemas.microsoft.com/office/powerpoint/2010/main" xmlns="" val="753317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405B54-1303-4332-8F3E-8445C673D648}"/>
              </a:ext>
            </a:extLst>
          </p:cNvPr>
          <p:cNvSpPr>
            <a:spLocks noGrp="1"/>
          </p:cNvSpPr>
          <p:nvPr>
            <p:ph type="title"/>
          </p:nvPr>
        </p:nvSpPr>
        <p:spPr>
          <a:xfrm>
            <a:off x="-314325" y="242888"/>
            <a:ext cx="11581881" cy="1693033"/>
          </a:xfrm>
        </p:spPr>
        <p:txBody>
          <a:bodyPr/>
          <a:lstStyle/>
          <a:p>
            <a:r>
              <a:rPr kumimoji="0" lang="en-US" sz="32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The Big Book                 Excerpt</a:t>
            </a:r>
            <a:br>
              <a:rPr kumimoji="0" lang="en-US" sz="32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br>
            <a:r>
              <a:rPr kumimoji="0" lang="en-US" sz="32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                                               (Raw Sample)</a:t>
            </a:r>
            <a:endParaRPr lang="en-UM" dirty="0"/>
          </a:p>
        </p:txBody>
      </p:sp>
      <p:sp>
        <p:nvSpPr>
          <p:cNvPr id="3" name="Content Placeholder 2">
            <a:extLst>
              <a:ext uri="{FF2B5EF4-FFF2-40B4-BE49-F238E27FC236}">
                <a16:creationId xmlns:a16="http://schemas.microsoft.com/office/drawing/2014/main" xmlns="" id="{258FC2B1-6C3D-42DB-B1D8-708AE93674A6}"/>
              </a:ext>
            </a:extLst>
          </p:cNvPr>
          <p:cNvSpPr>
            <a:spLocks noGrp="1"/>
          </p:cNvSpPr>
          <p:nvPr>
            <p:ph sz="half" idx="1"/>
          </p:nvPr>
        </p:nvSpPr>
        <p:spPr/>
        <p:txBody>
          <a:bodyPr>
            <a:noAutofit/>
          </a:bodyPr>
          <a:lstStyle/>
          <a:p>
            <a:r>
              <a:rPr lang="en-US" sz="2800" dirty="0"/>
              <a:t>We never apologize to anyone for depending upon our Creator. We can laugh at those who think that spirituality is the way of weakness. Paradoxically, it is the way of strength. The verdict of the ages is that faith means courage.</a:t>
            </a:r>
            <a:endParaRPr lang="en-UM" sz="2800" dirty="0"/>
          </a:p>
        </p:txBody>
      </p:sp>
      <p:sp>
        <p:nvSpPr>
          <p:cNvPr id="4" name="Content Placeholder 3">
            <a:extLst>
              <a:ext uri="{FF2B5EF4-FFF2-40B4-BE49-F238E27FC236}">
                <a16:creationId xmlns:a16="http://schemas.microsoft.com/office/drawing/2014/main" xmlns="" id="{1B7C1A74-271C-4C66-970E-34AB8612A75B}"/>
              </a:ext>
            </a:extLst>
          </p:cNvPr>
          <p:cNvSpPr>
            <a:spLocks noGrp="1"/>
          </p:cNvSpPr>
          <p:nvPr>
            <p:ph sz="half" idx="2"/>
          </p:nvPr>
        </p:nvSpPr>
        <p:spPr/>
        <p:txBody>
          <a:bodyPr>
            <a:noAutofit/>
          </a:bodyPr>
          <a:lstStyle/>
          <a:p>
            <a:r>
              <a:rPr lang="en-US" sz="2800" dirty="0"/>
              <a:t>And we are not ashamed of relying on God, or of needing God. We know that our faith and trust isn’t a sign of weakness, it is a sign of strength. Faith is a kind of courage, just as trusting God is a kind of courage.</a:t>
            </a:r>
            <a:endParaRPr lang="en-UM" sz="2800" dirty="0"/>
          </a:p>
        </p:txBody>
      </p:sp>
    </p:spTree>
    <p:extLst>
      <p:ext uri="{BB962C8B-B14F-4D97-AF65-F5344CB8AC3E}">
        <p14:creationId xmlns:p14="http://schemas.microsoft.com/office/powerpoint/2010/main" xmlns="" val="121297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756211-D8C4-41FC-A625-894B1EE08E8C}"/>
              </a:ext>
            </a:extLst>
          </p:cNvPr>
          <p:cNvSpPr>
            <a:spLocks noGrp="1"/>
          </p:cNvSpPr>
          <p:nvPr>
            <p:ph type="title"/>
          </p:nvPr>
        </p:nvSpPr>
        <p:spPr>
          <a:xfrm>
            <a:off x="-500063" y="-157162"/>
            <a:ext cx="11767619" cy="2093084"/>
          </a:xfrm>
        </p:spPr>
        <p:txBody>
          <a:bodyPr>
            <a:normAutofit/>
          </a:bodyPr>
          <a:lstStyle/>
          <a:p>
            <a:r>
              <a:rPr kumimoji="0" lang="en-US" sz="36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The Big Book                 Excerpt</a:t>
            </a:r>
            <a:br>
              <a:rPr kumimoji="0" lang="en-US" sz="36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br>
            <a:r>
              <a:rPr kumimoji="0" lang="en-US" sz="3600" b="1" i="0" u="none" strike="noStrike" kern="1200" cap="all" spc="0" normalizeH="0" baseline="0" noProof="0" dirty="0">
                <a:ln>
                  <a:noFill/>
                </a:ln>
                <a:solidFill>
                  <a:prstClr val="white"/>
                </a:solidFill>
                <a:effectLst>
                  <a:outerShdw blurRad="50800" dist="63500" dir="2700000" algn="tl" rotWithShape="0">
                    <a:srgbClr val="000000">
                      <a:alpha val="48000"/>
                    </a:srgbClr>
                  </a:outerShdw>
                </a:effectLst>
                <a:uLnTx/>
                <a:uFillTx/>
                <a:latin typeface="Bookman Old Style" panose="02050604050505020204"/>
                <a:ea typeface="+mj-ea"/>
                <a:cs typeface="+mj-cs"/>
              </a:rPr>
              <a:t>                                               (Raw Sample)</a:t>
            </a:r>
            <a:endParaRPr lang="en-UM" dirty="0"/>
          </a:p>
        </p:txBody>
      </p:sp>
      <p:sp>
        <p:nvSpPr>
          <p:cNvPr id="3" name="Content Placeholder 2">
            <a:extLst>
              <a:ext uri="{FF2B5EF4-FFF2-40B4-BE49-F238E27FC236}">
                <a16:creationId xmlns:a16="http://schemas.microsoft.com/office/drawing/2014/main" xmlns="" id="{B7340C65-C257-429D-91B4-AF457AC6AE1D}"/>
              </a:ext>
            </a:extLst>
          </p:cNvPr>
          <p:cNvSpPr>
            <a:spLocks noGrp="1"/>
          </p:cNvSpPr>
          <p:nvPr>
            <p:ph sz="half" idx="1"/>
          </p:nvPr>
        </p:nvSpPr>
        <p:spPr>
          <a:xfrm>
            <a:off x="924443" y="2088319"/>
            <a:ext cx="5095356" cy="3702881"/>
          </a:xfrm>
        </p:spPr>
        <p:txBody>
          <a:bodyPr>
            <a:noAutofit/>
          </a:bodyPr>
          <a:lstStyle/>
          <a:p>
            <a:r>
              <a:rPr lang="en-US" dirty="0"/>
              <a:t>With few exceptions, our book thus far has spoken of men. But what we have said applies quite as much to women. Our activities in behalf of women who drink are on the increase. There is every evidence that women regain their health as readily as men if they try our suggestions. But for every man who drinks others are involved – the wife who trembles in fear of the next debauch; the mother and father who see their son wasting away.</a:t>
            </a:r>
            <a:endParaRPr lang="en-UM" dirty="0"/>
          </a:p>
        </p:txBody>
      </p:sp>
      <p:sp>
        <p:nvSpPr>
          <p:cNvPr id="4" name="Content Placeholder 3">
            <a:extLst>
              <a:ext uri="{FF2B5EF4-FFF2-40B4-BE49-F238E27FC236}">
                <a16:creationId xmlns:a16="http://schemas.microsoft.com/office/drawing/2014/main" xmlns="" id="{338CE1E0-EAA2-4BDC-B5E8-982442B95A9A}"/>
              </a:ext>
            </a:extLst>
          </p:cNvPr>
          <p:cNvSpPr>
            <a:spLocks noGrp="1"/>
          </p:cNvSpPr>
          <p:nvPr>
            <p:ph sz="half" idx="2"/>
          </p:nvPr>
        </p:nvSpPr>
        <p:spPr/>
        <p:txBody>
          <a:bodyPr>
            <a:normAutofit/>
          </a:bodyPr>
          <a:lstStyle/>
          <a:p>
            <a:r>
              <a:rPr lang="en-US" dirty="0"/>
              <a:t>So far, this book has spoken only to alcoholics themselves. But every person who drinks involves other people in their alcoholism. There may be a spouse who dreads the next drinking spree, children who fear their drunk parents, or mothers and fathers who see their grown children getting sicker and sicker.</a:t>
            </a:r>
            <a:endParaRPr lang="en-UM" dirty="0"/>
          </a:p>
        </p:txBody>
      </p:sp>
    </p:spTree>
    <p:extLst>
      <p:ext uri="{BB962C8B-B14F-4D97-AF65-F5344CB8AC3E}">
        <p14:creationId xmlns:p14="http://schemas.microsoft.com/office/powerpoint/2010/main" xmlns="" val="275811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121426-1C14-46D7-A4D2-01C12BBAE39A}"/>
              </a:ext>
            </a:extLst>
          </p:cNvPr>
          <p:cNvSpPr>
            <a:spLocks noGrp="1"/>
          </p:cNvSpPr>
          <p:nvPr>
            <p:ph type="title"/>
          </p:nvPr>
        </p:nvSpPr>
        <p:spPr/>
        <p:txBody>
          <a:bodyPr>
            <a:normAutofit/>
          </a:bodyPr>
          <a:lstStyle/>
          <a:p>
            <a:r>
              <a:rPr lang="en-US" dirty="0"/>
              <a:t>WORKBOOKS AND STUDY GUIDES </a:t>
            </a:r>
            <a:endParaRPr lang="en-UM" dirty="0"/>
          </a:p>
        </p:txBody>
      </p:sp>
      <p:sp>
        <p:nvSpPr>
          <p:cNvPr id="11" name="Text Placeholder 10">
            <a:extLst>
              <a:ext uri="{FF2B5EF4-FFF2-40B4-BE49-F238E27FC236}">
                <a16:creationId xmlns:a16="http://schemas.microsoft.com/office/drawing/2014/main" xmlns="" id="{5D1B46C4-0474-446F-B1C6-4C1F9759FCD5}"/>
              </a:ext>
            </a:extLst>
          </p:cNvPr>
          <p:cNvSpPr>
            <a:spLocks noGrp="1"/>
          </p:cNvSpPr>
          <p:nvPr>
            <p:ph type="body" sz="half" idx="2"/>
          </p:nvPr>
        </p:nvSpPr>
        <p:spPr/>
        <p:txBody>
          <a:bodyPr>
            <a:noAutofit/>
          </a:bodyPr>
          <a:lstStyle/>
          <a:p>
            <a:r>
              <a:rPr lang="en-US" sz="3200" dirty="0"/>
              <a:t>After review of the work done by the prior subcommittees and careful deliberation, we suggest the following approach (if there are no Recommendations or Committee Considerations regarding workbooks or study guides at the 72nd GSC):</a:t>
            </a:r>
            <a:endParaRPr lang="en-UM" sz="3200" dirty="0"/>
          </a:p>
        </p:txBody>
      </p:sp>
    </p:spTree>
    <p:extLst>
      <p:ext uri="{BB962C8B-B14F-4D97-AF65-F5344CB8AC3E}">
        <p14:creationId xmlns:p14="http://schemas.microsoft.com/office/powerpoint/2010/main" xmlns="" val="15655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ushVTI">
  <a:themeElements>
    <a:clrScheme name="AnalogousFromLightSeedLeftStep">
      <a:dk1>
        <a:srgbClr val="000000"/>
      </a:dk1>
      <a:lt1>
        <a:srgbClr val="FFFFFF"/>
      </a:lt1>
      <a:dk2>
        <a:srgbClr val="233A3D"/>
      </a:dk2>
      <a:lt2>
        <a:srgbClr val="E8E5E2"/>
      </a:lt2>
      <a:accent1>
        <a:srgbClr val="77A6E1"/>
      </a:accent1>
      <a:accent2>
        <a:srgbClr val="49B0C1"/>
      </a:accent2>
      <a:accent3>
        <a:srgbClr val="56B39A"/>
      </a:accent3>
      <a:accent4>
        <a:srgbClr val="4EB76E"/>
      </a:accent4>
      <a:accent5>
        <a:srgbClr val="5BB650"/>
      </a:accent5>
      <a:accent6>
        <a:srgbClr val="7FAF4B"/>
      </a:accent6>
      <a:hlink>
        <a:srgbClr val="997E5D"/>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rushVTI" id="{7102FA3A-9D7B-4497-8C4B-FB535AAFDE06}" vid="{C6D41F62-6FAB-440A-BEC7-CB7BF190811F}"/>
    </a:ext>
  </a:extLst>
</a:theme>
</file>

<file path=ppt/theme/theme2.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otalTime>90</TotalTime>
  <Words>1227</Words>
  <Application>Microsoft Office PowerPoint</Application>
  <PresentationFormat>Custom</PresentationFormat>
  <Paragraphs>37</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BrushVTI</vt:lpstr>
      <vt:lpstr>Damask</vt:lpstr>
      <vt:lpstr>Review progress report regarding the translation of the book Alcoholics Anonymous (Fourth Edition) into plain and simple language</vt:lpstr>
      <vt:lpstr>The Big Book                 Excerpt                                                (Raw Sample)</vt:lpstr>
      <vt:lpstr>The Big Book                 Excerpt                                                (Raw Sample)</vt:lpstr>
      <vt:lpstr>The Big Book                 Excerpt                                                (Raw Sample)</vt:lpstr>
      <vt:lpstr>The Big Book                 Excerpt                                                (Raw Sample)</vt:lpstr>
      <vt:lpstr>The Big Book                 Excerpt                                                (Raw Sample)</vt:lpstr>
      <vt:lpstr>The Big Book                 Excerpt                                                (Raw Sample)</vt:lpstr>
      <vt:lpstr>The Big Book                 Excerpt                                                (Raw Sample)</vt:lpstr>
      <vt:lpstr>WORKBOOKS AND STUDY GUIDES </vt:lpstr>
      <vt:lpstr>1. TLC seek shared experience through the Delegates, also encouraging broad Fellowship feedback (perhaps via the Meeting Guide app) regarding which of the following options are most in keeping with the needs of wishes of the Fellowship:</vt:lpstr>
      <vt:lpstr>2. TLC forward an agenda item to consider these 3 options to the 73rd GSC for their consideration or action, and that the Fellowship feedback received be included with any other background material required to support an informed group conscience</vt:lpstr>
      <vt:lpstr>Mahalo Area 17 Trusted servents  Tommy G. Alternate Delegate Area 17 panel 71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progress report regarding the translation of the book Alcoholics Anonymous (Fourth Edition) into plain and simple language</dc:title>
  <dc:creator>Thomas P. Gouveia III</dc:creator>
  <cp:lastModifiedBy>tpg</cp:lastModifiedBy>
  <cp:revision>1</cp:revision>
  <dcterms:created xsi:type="dcterms:W3CDTF">2022-04-08T04:52:55Z</dcterms:created>
  <dcterms:modified xsi:type="dcterms:W3CDTF">2022-04-09T05:08:54Z</dcterms:modified>
</cp:coreProperties>
</file>